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Fira Sans Medium"/>
      <p:regular r:id="rId35"/>
      <p:bold r:id="rId36"/>
      <p:italic r:id="rId37"/>
      <p:boldItalic r:id="rId38"/>
    </p:embeddedFont>
    <p:embeddedFont>
      <p:font typeface="Fira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E5BB2D-12A4-4AC5-9EEF-35024F60CA5F}">
  <a:tblStyle styleId="{DDE5BB2D-12A4-4AC5-9EEF-35024F60C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.fntdata"/><Relationship Id="rId20" Type="http://schemas.openxmlformats.org/officeDocument/2006/relationships/slide" Target="slides/slide14.xml"/><Relationship Id="rId42" Type="http://schemas.openxmlformats.org/officeDocument/2006/relationships/font" Target="fonts/FiraSans-boldItalic.fntdata"/><Relationship Id="rId41" Type="http://schemas.openxmlformats.org/officeDocument/2006/relationships/font" Target="fonts/Fira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FiraSansMedium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FiraSansMedium-italic.fntdata"/><Relationship Id="rId14" Type="http://schemas.openxmlformats.org/officeDocument/2006/relationships/slide" Target="slides/slide8.xml"/><Relationship Id="rId36" Type="http://schemas.openxmlformats.org/officeDocument/2006/relationships/font" Target="fonts/FiraSansMedium-bold.fntdata"/><Relationship Id="rId17" Type="http://schemas.openxmlformats.org/officeDocument/2006/relationships/slide" Target="slides/slide11.xml"/><Relationship Id="rId39" Type="http://schemas.openxmlformats.org/officeDocument/2006/relationships/font" Target="fonts/FiraSans-regular.fntdata"/><Relationship Id="rId16" Type="http://schemas.openxmlformats.org/officeDocument/2006/relationships/slide" Target="slides/slide10.xml"/><Relationship Id="rId38" Type="http://schemas.openxmlformats.org/officeDocument/2006/relationships/font" Target="fonts/FiraSans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d6d49c5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d6d49c5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296c2d3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296c2d3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296c2d3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296c2d3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296c2d3e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296c2d3e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29492257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2949225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9492257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29492257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29492257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29492257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530467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530467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296c2d3e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296c2d3e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400af66e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400af66e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400af66e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400af66e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d6d49c57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d6d49c57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8718cf7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8718cf7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6d49c57a_5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d6d49c57a_5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296c2d3e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296c2d3e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400af66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400af66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400af66e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400af66e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296c2d3e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296c2d3e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296c2d3e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296c2d3e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296c2d3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296c2d3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-202897" y="17737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000000"/>
                </a:solidFill>
              </a:rPr>
              <a:t>WISEPRICE</a:t>
            </a:r>
            <a:endParaRPr b="1" sz="490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19050" y="2877400"/>
            <a:ext cx="3917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1679"/>
              <a:t>GADGETS PRICE ANALYSIS AND TRACKING TOOL</a:t>
            </a:r>
            <a:endParaRPr b="1" sz="1679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575" y="1142087"/>
            <a:ext cx="4289002" cy="28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340375" y="339450"/>
            <a:ext cx="75057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Plan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422450" y="1061100"/>
            <a:ext cx="3611400" cy="3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Testing &amp; Optimization :</a:t>
            </a:r>
            <a:r>
              <a:rPr lang="en-GB" sz="2400">
                <a:solidFill>
                  <a:srgbClr val="000000"/>
                </a:solidFill>
              </a:rPr>
              <a:t> Conduct extensive testing, fine-tune.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Deployment &amp; Monitoring :</a:t>
            </a:r>
            <a:r>
              <a:rPr lang="en-GB" sz="2400">
                <a:solidFill>
                  <a:srgbClr val="000000"/>
                </a:solidFill>
              </a:rPr>
              <a:t> Deploy to production,  continuous monitoring, user feedback.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Project Conclusion :</a:t>
            </a:r>
            <a:r>
              <a:rPr lang="en-GB" sz="2400">
                <a:solidFill>
                  <a:srgbClr val="000000"/>
                </a:solidFill>
              </a:rPr>
              <a:t> Document project details, user training,  final evaluation</a:t>
            </a:r>
            <a:r>
              <a:rPr lang="en-GB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25" y="198350"/>
            <a:ext cx="4634875" cy="4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26700" y="325775"/>
            <a:ext cx="27477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Schedule</a:t>
            </a:r>
            <a:endParaRPr b="1">
              <a:solidFill>
                <a:srgbClr val="4A86E8"/>
              </a:solidFill>
            </a:endParaRPr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952500" y="85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{DDE5BB2D-12A4-4AC5-9EEF-35024F60CA5F}</a:tableStyleId>
              </a:tblPr>
              <a:tblGrid>
                <a:gridCol w="2413000"/>
                <a:gridCol w="2413000"/>
                <a:gridCol w="2413000"/>
              </a:tblGrid>
              <a:tr h="91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Phase 1: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Project Initialization</a:t>
                      </a:r>
                      <a:endParaRPr sz="1600"/>
                    </a:p>
                  </a:txBody>
                  <a:tcPr marT="91425" marB="91425" marR="91425" marL="91425"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Project Kickoff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Data Collection Strategy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Infrastructure Setup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 Week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9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Phase 2: Data Collection and Preprocessing</a:t>
                      </a:r>
                      <a:endParaRPr sz="1600"/>
                    </a:p>
                  </a:txBody>
                  <a:tcPr marT="91425" marB="91425" marR="68575" marL="68575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Data Cleaning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Feature Engineering</a:t>
                      </a:r>
                      <a:endParaRPr/>
                    </a:p>
                  </a:txBody>
                  <a:tcPr marT="91425" marB="91425" marR="91425" marL="91425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 Days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94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Phase 3: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 Development</a:t>
                      </a:r>
                      <a:endParaRPr sz="1600"/>
                    </a:p>
                  </a:txBody>
                  <a:tcPr marT="91425" marB="91425" marR="91425" marL="91425"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Algorithm Selection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Time Series Forecasting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Model 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 week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13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Phase 4: Web Application Development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Frontend Development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Backend Development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Integration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8 days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26700" y="325775"/>
            <a:ext cx="25368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Schedule</a:t>
            </a:r>
            <a:endParaRPr b="1">
              <a:solidFill>
                <a:srgbClr val="4A86E8"/>
              </a:solidFill>
            </a:endParaRPr>
          </a:p>
        </p:txBody>
      </p:sp>
      <p:graphicFrame>
        <p:nvGraphicFramePr>
          <p:cNvPr id="221" name="Google Shape;221;p24"/>
          <p:cNvGraphicFramePr/>
          <p:nvPr/>
        </p:nvGraphicFramePr>
        <p:xfrm>
          <a:off x="952500" y="8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{DDE5BB2D-12A4-4AC5-9EEF-35024F60CA5F}</a:tableStyleId>
              </a:tblPr>
              <a:tblGrid>
                <a:gridCol w="2413000"/>
                <a:gridCol w="2413000"/>
                <a:gridCol w="2413000"/>
              </a:tblGrid>
              <a:tr h="91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Phase 5: Real Time Updates</a:t>
                      </a:r>
                      <a:endParaRPr sz="1700"/>
                    </a:p>
                  </a:txBody>
                  <a:tcPr marT="91425" marB="91425" marR="91425" marL="91425"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Data Pipeline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Notification System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 Week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9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Phase 6: Testing and Optimization</a:t>
                      </a:r>
                      <a:endParaRPr sz="1700"/>
                    </a:p>
                  </a:txBody>
                  <a:tcPr marT="91425" marB="91425" marR="68575" marL="68575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Testing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Optimization</a:t>
                      </a:r>
                      <a:endParaRPr sz="1600"/>
                    </a:p>
                  </a:txBody>
                  <a:tcPr marT="91425" marB="91425" marR="91425" marL="91425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 Days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94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Phase 7: Deployment and Monitoring</a:t>
                      </a:r>
                      <a:endParaRPr sz="1700"/>
                    </a:p>
                  </a:txBody>
                  <a:tcPr marT="91425" marB="91425" marR="91425" marL="91425"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Deployment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Monitoring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User Feedback Collection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 week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13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Phase 8: Project Conclusion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Documentation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Training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GB" sz="1600"/>
                        <a:t>Final Evaluation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 Week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408775" y="421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Resources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408775" y="1194700"/>
            <a:ext cx="43098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063"/>
              <a:t>1. Human Resources</a:t>
            </a:r>
            <a:endParaRPr b="1" sz="50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000"/>
              <a:t>•Data Scientists and ML Engineers (2-3)</a:t>
            </a:r>
            <a:endParaRPr sz="5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000"/>
              <a:t>•Web/Mobile App Developers (2-3)</a:t>
            </a:r>
            <a:endParaRPr sz="5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000"/>
              <a:t>•Data Engineers (1-2)</a:t>
            </a:r>
            <a:endParaRPr sz="5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50" y="1285879"/>
            <a:ext cx="3429000" cy="257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408775" y="451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Resources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482825" y="1255225"/>
            <a:ext cx="75057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2. Hardware and Software Resources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Cloud Computing (AWS, Azure, Google Cloud)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GPU Instances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High-performance Data Storage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975" y="2388000"/>
            <a:ext cx="3126426" cy="15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311700" y="23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Resources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311700" y="1134125"/>
            <a:ext cx="8520600" cy="4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3. Data Sources and APIs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Access to Electronic Product Pricing Data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API Integration for Real-time Data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/>
              <a:t>4. Budget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•	Data Acquisition Budget for Enhanced Models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275" y="2020100"/>
            <a:ext cx="2423926" cy="13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522700" y="386100"/>
            <a:ext cx="1957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BUDGET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671950" y="4130600"/>
            <a:ext cx="53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TOTAL COST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GB" sz="2400">
                <a:solidFill>
                  <a:srgbClr val="202124"/>
                </a:solidFill>
                <a:highlight>
                  <a:schemeClr val="dk1"/>
                </a:highlight>
              </a:rPr>
              <a:t>₹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2.2 CRORES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00" y="1010253"/>
            <a:ext cx="8019275" cy="295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5" y="242725"/>
            <a:ext cx="8622326" cy="46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040050" y="214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819150" y="929825"/>
            <a:ext cx="75057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9600"/>
              <a:t>In summary, WisePrice represents a groundbreaking solution that has the potential to  redefine how businesses and consumers engage with pricing and market dynamics. It   embodies the future of data-driven decision-making in the marketplace</a:t>
            </a:r>
            <a:r>
              <a:rPr lang="en-GB" sz="9600"/>
              <a:t>.</a:t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9600"/>
              <a:t>WisePrice: Smart pricing for all.</a:t>
            </a:r>
            <a:endParaRPr sz="9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9600"/>
              <a:t>Advantage: Boosts business and saves consumers time and money.</a:t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938250" y="193450"/>
            <a:ext cx="70053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CONCLUSION</a:t>
            </a:r>
            <a:endParaRPr b="1" sz="2400">
              <a:solidFill>
                <a:srgbClr val="3C78D8"/>
              </a:solidFill>
            </a:endParaRPr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819150" y="1391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9600"/>
              <a:t>Data Care: Prioritizes security and privacy.</a:t>
            </a:r>
            <a:endParaRPr sz="9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9600"/>
              <a:t>Global Impact: Benefits everywhere.</a:t>
            </a:r>
            <a:endParaRPr sz="9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9600"/>
              <a:t>Vision: Smarter future.</a:t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600"/>
              <a:t>As we move forward, we see WisePrice not just as a standalone product but as a catalyst for innovation and evolution .</a:t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4058925" y="1152325"/>
            <a:ext cx="41634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PRESENTED BY :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888775" y="1761625"/>
            <a:ext cx="3949500" cy="20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30. Maanav Chellani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31. Rashi Chellani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32. Parth Dabholkar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33. Anish Dayani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34. Vedant Devkar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35. Viraj Dighe</a:t>
            </a:r>
            <a:endParaRPr sz="22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400" y="1152313"/>
            <a:ext cx="2998226" cy="29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Thank You</a:t>
            </a:r>
            <a:endParaRPr b="1"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489875"/>
            <a:ext cx="7505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C78D8"/>
                </a:solidFill>
              </a:rPr>
              <a:t>Table Of Contents</a:t>
            </a:r>
            <a:endParaRPr b="1" sz="27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436813" y="1258725"/>
            <a:ext cx="4061460" cy="808713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2"/>
                  <a:pt x="123383" y="1636"/>
                </a:cubicBezTo>
                <a:cubicBezTo>
                  <a:pt x="123542" y="4644"/>
                  <a:pt x="123763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899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1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2" y="7178"/>
                  <a:pt x="64" y="8888"/>
                  <a:pt x="96" y="10630"/>
                </a:cubicBezTo>
                <a:cubicBezTo>
                  <a:pt x="127" y="14145"/>
                  <a:pt x="191" y="17660"/>
                  <a:pt x="64" y="21176"/>
                </a:cubicBezTo>
                <a:cubicBezTo>
                  <a:pt x="40" y="21649"/>
                  <a:pt x="353" y="21893"/>
                  <a:pt x="671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3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6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4" y="21835"/>
                  <a:pt x="76287" y="21833"/>
                  <a:pt x="78841" y="21833"/>
                </a:cubicBezTo>
                <a:cubicBezTo>
                  <a:pt x="91170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7" y="21991"/>
                  <a:pt x="124769" y="22065"/>
                  <a:pt x="124950" y="22065"/>
                </a:cubicBezTo>
                <a:cubicBezTo>
                  <a:pt x="125266" y="22065"/>
                  <a:pt x="125580" y="21840"/>
                  <a:pt x="125600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09" y="1047"/>
                  <a:pt x="124316" y="208"/>
                  <a:pt x="123646" y="208"/>
                </a:cubicBezTo>
                <a:cubicBezTo>
                  <a:pt x="123623" y="208"/>
                  <a:pt x="123598" y="209"/>
                  <a:pt x="123573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4" y="306"/>
                </a:cubicBezTo>
                <a:cubicBezTo>
                  <a:pt x="45066" y="306"/>
                  <a:pt x="11497" y="306"/>
                  <a:pt x="8836" y="274"/>
                </a:cubicBezTo>
                <a:cubicBezTo>
                  <a:pt x="7007" y="251"/>
                  <a:pt x="5145" y="162"/>
                  <a:pt x="3298" y="162"/>
                </a:cubicBezTo>
                <a:cubicBezTo>
                  <a:pt x="2586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3368311" y="1288497"/>
            <a:ext cx="1117755" cy="763819"/>
          </a:xfrm>
          <a:custGeom>
            <a:rect b="b" l="l" r="r" t="t"/>
            <a:pathLst>
              <a:path extrusionOk="0" h="20961" w="34584">
                <a:moveTo>
                  <a:pt x="13619" y="0"/>
                </a:moveTo>
                <a:cubicBezTo>
                  <a:pt x="6588" y="0"/>
                  <a:pt x="328" y="55"/>
                  <a:pt x="286" y="249"/>
                </a:cubicBezTo>
                <a:cubicBezTo>
                  <a:pt x="1" y="1896"/>
                  <a:pt x="191" y="2972"/>
                  <a:pt x="159" y="4651"/>
                </a:cubicBezTo>
                <a:cubicBezTo>
                  <a:pt x="128" y="6361"/>
                  <a:pt x="159" y="8071"/>
                  <a:pt x="191" y="9781"/>
                </a:cubicBezTo>
                <a:cubicBezTo>
                  <a:pt x="254" y="13328"/>
                  <a:pt x="286" y="16843"/>
                  <a:pt x="159" y="20359"/>
                </a:cubicBezTo>
                <a:cubicBezTo>
                  <a:pt x="159" y="20960"/>
                  <a:pt x="30403" y="20707"/>
                  <a:pt x="34425" y="20834"/>
                </a:cubicBezTo>
                <a:cubicBezTo>
                  <a:pt x="34584" y="20834"/>
                  <a:pt x="32968" y="91"/>
                  <a:pt x="32968" y="91"/>
                </a:cubicBezTo>
                <a:cubicBezTo>
                  <a:pt x="32968" y="91"/>
                  <a:pt x="22658" y="0"/>
                  <a:pt x="13619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459341" y="1287550"/>
            <a:ext cx="169939" cy="755693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59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331" y="20737"/>
                  <a:pt x="2597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436813" y="2522385"/>
            <a:ext cx="4061460" cy="810899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3"/>
                  <a:pt x="123383" y="1636"/>
                </a:cubicBezTo>
                <a:cubicBezTo>
                  <a:pt x="123542" y="4645"/>
                  <a:pt x="123763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899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1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2" y="7178"/>
                  <a:pt x="64" y="8889"/>
                  <a:pt x="96" y="10599"/>
                </a:cubicBezTo>
                <a:cubicBezTo>
                  <a:pt x="127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39" y="22253"/>
                  <a:pt x="7791" y="22158"/>
                  <a:pt x="11180" y="22189"/>
                </a:cubicBezTo>
                <a:cubicBezTo>
                  <a:pt x="14695" y="22189"/>
                  <a:pt x="49151" y="22158"/>
                  <a:pt x="52666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7" y="22050"/>
                </a:cubicBezTo>
                <a:cubicBezTo>
                  <a:pt x="125264" y="22050"/>
                  <a:pt x="125580" y="21830"/>
                  <a:pt x="125600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79" y="204"/>
                </a:cubicBezTo>
                <a:cubicBezTo>
                  <a:pt x="123645" y="204"/>
                  <a:pt x="123610" y="206"/>
                  <a:pt x="123573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4" y="306"/>
                </a:cubicBezTo>
                <a:cubicBezTo>
                  <a:pt x="45066" y="306"/>
                  <a:pt x="11497" y="275"/>
                  <a:pt x="8836" y="243"/>
                </a:cubicBezTo>
                <a:cubicBezTo>
                  <a:pt x="7115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368311" y="2552157"/>
            <a:ext cx="1117755" cy="763819"/>
          </a:xfrm>
          <a:custGeom>
            <a:rect b="b" l="l" r="r" t="t"/>
            <a:pathLst>
              <a:path extrusionOk="0" h="20961" w="34584">
                <a:moveTo>
                  <a:pt x="13619" y="1"/>
                </a:moveTo>
                <a:cubicBezTo>
                  <a:pt x="6588" y="1"/>
                  <a:pt x="328" y="55"/>
                  <a:pt x="286" y="249"/>
                </a:cubicBezTo>
                <a:cubicBezTo>
                  <a:pt x="1" y="1896"/>
                  <a:pt x="191" y="2973"/>
                  <a:pt x="159" y="4651"/>
                </a:cubicBezTo>
                <a:cubicBezTo>
                  <a:pt x="128" y="6361"/>
                  <a:pt x="159" y="8072"/>
                  <a:pt x="191" y="9782"/>
                </a:cubicBezTo>
                <a:cubicBezTo>
                  <a:pt x="254" y="13297"/>
                  <a:pt x="286" y="16844"/>
                  <a:pt x="159" y="20359"/>
                </a:cubicBezTo>
                <a:cubicBezTo>
                  <a:pt x="159" y="20961"/>
                  <a:pt x="30403" y="20707"/>
                  <a:pt x="34425" y="20834"/>
                </a:cubicBezTo>
                <a:cubicBezTo>
                  <a:pt x="34584" y="20834"/>
                  <a:pt x="32968" y="91"/>
                  <a:pt x="32968" y="91"/>
                </a:cubicBezTo>
                <a:cubicBezTo>
                  <a:pt x="32968" y="91"/>
                  <a:pt x="22658" y="1"/>
                  <a:pt x="13619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459341" y="2551210"/>
            <a:ext cx="169939" cy="755255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59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251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436813" y="3785607"/>
            <a:ext cx="4061460" cy="808349"/>
          </a:xfrm>
          <a:custGeom>
            <a:rect b="b" l="l" r="r" t="t"/>
            <a:pathLst>
              <a:path extrusionOk="0" h="22183" w="125664">
                <a:moveTo>
                  <a:pt x="1268" y="920"/>
                </a:moveTo>
                <a:lnTo>
                  <a:pt x="1268" y="920"/>
                </a:lnTo>
                <a:cubicBezTo>
                  <a:pt x="4529" y="1300"/>
                  <a:pt x="7855" y="1205"/>
                  <a:pt x="11117" y="1269"/>
                </a:cubicBezTo>
                <a:cubicBezTo>
                  <a:pt x="14600" y="1332"/>
                  <a:pt x="49024" y="1332"/>
                  <a:pt x="52508" y="1332"/>
                </a:cubicBezTo>
                <a:cubicBezTo>
                  <a:pt x="54962" y="1308"/>
                  <a:pt x="57433" y="1247"/>
                  <a:pt x="59909" y="1247"/>
                </a:cubicBezTo>
                <a:cubicBezTo>
                  <a:pt x="60693" y="1247"/>
                  <a:pt x="61478" y="1254"/>
                  <a:pt x="62262" y="1269"/>
                </a:cubicBezTo>
                <a:cubicBezTo>
                  <a:pt x="65366" y="1332"/>
                  <a:pt x="68469" y="1522"/>
                  <a:pt x="71573" y="1680"/>
                </a:cubicBezTo>
                <a:cubicBezTo>
                  <a:pt x="74001" y="1801"/>
                  <a:pt x="87776" y="1912"/>
                  <a:pt x="100564" y="1912"/>
                </a:cubicBezTo>
                <a:cubicBezTo>
                  <a:pt x="111295" y="1912"/>
                  <a:pt x="121332" y="1834"/>
                  <a:pt x="123383" y="1617"/>
                </a:cubicBezTo>
                <a:cubicBezTo>
                  <a:pt x="123542" y="4657"/>
                  <a:pt x="123763" y="7793"/>
                  <a:pt x="123985" y="10801"/>
                </a:cubicBezTo>
                <a:cubicBezTo>
                  <a:pt x="124080" y="11783"/>
                  <a:pt x="124270" y="15076"/>
                  <a:pt x="124302" y="15330"/>
                </a:cubicBezTo>
                <a:cubicBezTo>
                  <a:pt x="124429" y="17135"/>
                  <a:pt x="124397" y="18908"/>
                  <a:pt x="124334" y="20713"/>
                </a:cubicBezTo>
                <a:cubicBezTo>
                  <a:pt x="124270" y="20682"/>
                  <a:pt x="124207" y="20682"/>
                  <a:pt x="124144" y="20682"/>
                </a:cubicBezTo>
                <a:cubicBezTo>
                  <a:pt x="120722" y="20566"/>
                  <a:pt x="113199" y="20522"/>
                  <a:pt x="103572" y="20522"/>
                </a:cubicBezTo>
                <a:cubicBezTo>
                  <a:pt x="73633" y="20522"/>
                  <a:pt x="23340" y="20951"/>
                  <a:pt x="12700" y="20998"/>
                </a:cubicBezTo>
                <a:cubicBezTo>
                  <a:pt x="10737" y="21030"/>
                  <a:pt x="8773" y="21030"/>
                  <a:pt x="6810" y="21030"/>
                </a:cubicBezTo>
                <a:cubicBezTo>
                  <a:pt x="5760" y="21030"/>
                  <a:pt x="4721" y="21009"/>
                  <a:pt x="3680" y="21009"/>
                </a:cubicBezTo>
                <a:cubicBezTo>
                  <a:pt x="2899" y="21009"/>
                  <a:pt x="2118" y="21021"/>
                  <a:pt x="1331" y="21062"/>
                </a:cubicBezTo>
                <a:cubicBezTo>
                  <a:pt x="1458" y="17673"/>
                  <a:pt x="1394" y="14285"/>
                  <a:pt x="1363" y="10896"/>
                </a:cubicBezTo>
                <a:cubicBezTo>
                  <a:pt x="1331" y="9186"/>
                  <a:pt x="1331" y="7444"/>
                  <a:pt x="1299" y="5734"/>
                </a:cubicBezTo>
                <a:cubicBezTo>
                  <a:pt x="1268" y="4151"/>
                  <a:pt x="1394" y="2504"/>
                  <a:pt x="1268" y="920"/>
                </a:cubicBezTo>
                <a:close/>
                <a:moveTo>
                  <a:pt x="749" y="0"/>
                </a:moveTo>
                <a:cubicBezTo>
                  <a:pt x="533" y="0"/>
                  <a:pt x="322" y="129"/>
                  <a:pt x="286" y="382"/>
                </a:cubicBezTo>
                <a:cubicBezTo>
                  <a:pt x="1" y="2029"/>
                  <a:pt x="64" y="3802"/>
                  <a:pt x="64" y="5481"/>
                </a:cubicBezTo>
                <a:cubicBezTo>
                  <a:pt x="32" y="7191"/>
                  <a:pt x="64" y="8901"/>
                  <a:pt x="96" y="10611"/>
                </a:cubicBezTo>
                <a:cubicBezTo>
                  <a:pt x="127" y="14126"/>
                  <a:pt x="191" y="17642"/>
                  <a:pt x="64" y="21188"/>
                </a:cubicBezTo>
                <a:cubicBezTo>
                  <a:pt x="40" y="21650"/>
                  <a:pt x="370" y="21888"/>
                  <a:pt x="696" y="21888"/>
                </a:cubicBezTo>
                <a:cubicBezTo>
                  <a:pt x="795" y="21888"/>
                  <a:pt x="894" y="21866"/>
                  <a:pt x="983" y="21822"/>
                </a:cubicBezTo>
                <a:cubicBezTo>
                  <a:pt x="3332" y="22132"/>
                  <a:pt x="5729" y="22179"/>
                  <a:pt x="8117" y="22179"/>
                </a:cubicBezTo>
                <a:cubicBezTo>
                  <a:pt x="9141" y="22179"/>
                  <a:pt x="10163" y="22170"/>
                  <a:pt x="11180" y="22170"/>
                </a:cubicBezTo>
                <a:cubicBezTo>
                  <a:pt x="12122" y="22179"/>
                  <a:pt x="15285" y="22183"/>
                  <a:pt x="19480" y="22183"/>
                </a:cubicBezTo>
                <a:cubicBezTo>
                  <a:pt x="30939" y="22183"/>
                  <a:pt x="50093" y="22153"/>
                  <a:pt x="52666" y="22107"/>
                </a:cubicBezTo>
                <a:cubicBezTo>
                  <a:pt x="59697" y="22012"/>
                  <a:pt x="66728" y="21854"/>
                  <a:pt x="73790" y="21822"/>
                </a:cubicBezTo>
                <a:cubicBezTo>
                  <a:pt x="77780" y="21822"/>
                  <a:pt x="120090" y="21854"/>
                  <a:pt x="124080" y="21980"/>
                </a:cubicBezTo>
                <a:cubicBezTo>
                  <a:pt x="124239" y="21980"/>
                  <a:pt x="124365" y="21949"/>
                  <a:pt x="124460" y="21854"/>
                </a:cubicBezTo>
                <a:cubicBezTo>
                  <a:pt x="124587" y="21991"/>
                  <a:pt x="124767" y="22063"/>
                  <a:pt x="124947" y="22063"/>
                </a:cubicBezTo>
                <a:cubicBezTo>
                  <a:pt x="125264" y="22063"/>
                  <a:pt x="125580" y="21843"/>
                  <a:pt x="125600" y="21378"/>
                </a:cubicBezTo>
                <a:cubicBezTo>
                  <a:pt x="125664" y="19510"/>
                  <a:pt x="124492" y="4277"/>
                  <a:pt x="124112" y="1427"/>
                </a:cubicBezTo>
                <a:cubicBezTo>
                  <a:pt x="124503" y="1036"/>
                  <a:pt x="124323" y="217"/>
                  <a:pt x="123679" y="217"/>
                </a:cubicBezTo>
                <a:cubicBezTo>
                  <a:pt x="123645" y="217"/>
                  <a:pt x="123610" y="219"/>
                  <a:pt x="123573" y="224"/>
                </a:cubicBezTo>
                <a:cubicBezTo>
                  <a:pt x="121124" y="523"/>
                  <a:pt x="112169" y="625"/>
                  <a:pt x="102061" y="625"/>
                </a:cubicBezTo>
                <a:cubicBezTo>
                  <a:pt x="87605" y="625"/>
                  <a:pt x="70788" y="417"/>
                  <a:pt x="67266" y="287"/>
                </a:cubicBezTo>
                <a:cubicBezTo>
                  <a:pt x="65091" y="213"/>
                  <a:pt x="62917" y="188"/>
                  <a:pt x="60742" y="188"/>
                </a:cubicBezTo>
                <a:cubicBezTo>
                  <a:pt x="56393" y="188"/>
                  <a:pt x="52044" y="287"/>
                  <a:pt x="47694" y="287"/>
                </a:cubicBezTo>
                <a:cubicBezTo>
                  <a:pt x="45066" y="287"/>
                  <a:pt x="11497" y="287"/>
                  <a:pt x="8836" y="255"/>
                </a:cubicBezTo>
                <a:cubicBezTo>
                  <a:pt x="7121" y="234"/>
                  <a:pt x="5377" y="154"/>
                  <a:pt x="3643" y="154"/>
                </a:cubicBezTo>
                <a:cubicBezTo>
                  <a:pt x="2816" y="154"/>
                  <a:pt x="1991" y="173"/>
                  <a:pt x="1173" y="224"/>
                </a:cubicBezTo>
                <a:cubicBezTo>
                  <a:pt x="1077" y="74"/>
                  <a:pt x="911" y="0"/>
                  <a:pt x="749" y="0"/>
                </a:cubicBezTo>
                <a:close/>
              </a:path>
            </a:pathLst>
          </a:custGeom>
          <a:solidFill>
            <a:srgbClr val="96C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3368311" y="3815124"/>
            <a:ext cx="1117690" cy="758754"/>
          </a:xfrm>
          <a:custGeom>
            <a:rect b="b" l="l" r="r" t="t"/>
            <a:pathLst>
              <a:path extrusionOk="0" h="20822" w="34582">
                <a:moveTo>
                  <a:pt x="12387" y="1"/>
                </a:moveTo>
                <a:cubicBezTo>
                  <a:pt x="5873" y="1"/>
                  <a:pt x="325" y="54"/>
                  <a:pt x="286" y="237"/>
                </a:cubicBezTo>
                <a:cubicBezTo>
                  <a:pt x="1" y="1916"/>
                  <a:pt x="191" y="2992"/>
                  <a:pt x="159" y="4671"/>
                </a:cubicBezTo>
                <a:cubicBezTo>
                  <a:pt x="128" y="6381"/>
                  <a:pt x="159" y="8091"/>
                  <a:pt x="191" y="9801"/>
                </a:cubicBezTo>
                <a:cubicBezTo>
                  <a:pt x="254" y="13316"/>
                  <a:pt x="286" y="16832"/>
                  <a:pt x="159" y="20378"/>
                </a:cubicBezTo>
                <a:cubicBezTo>
                  <a:pt x="159" y="20757"/>
                  <a:pt x="12102" y="20785"/>
                  <a:pt x="21976" y="20785"/>
                </a:cubicBezTo>
                <a:cubicBezTo>
                  <a:pt x="23690" y="20785"/>
                  <a:pt x="25341" y="20784"/>
                  <a:pt x="26857" y="20784"/>
                </a:cubicBezTo>
                <a:cubicBezTo>
                  <a:pt x="30506" y="20784"/>
                  <a:pt x="33369" y="20789"/>
                  <a:pt x="34425" y="20822"/>
                </a:cubicBezTo>
                <a:cubicBezTo>
                  <a:pt x="34425" y="20822"/>
                  <a:pt x="34426" y="20822"/>
                  <a:pt x="34426" y="20822"/>
                </a:cubicBezTo>
                <a:cubicBezTo>
                  <a:pt x="34581" y="20822"/>
                  <a:pt x="32968" y="110"/>
                  <a:pt x="32968" y="110"/>
                </a:cubicBezTo>
                <a:cubicBezTo>
                  <a:pt x="32968" y="110"/>
                  <a:pt x="21693" y="1"/>
                  <a:pt x="12387" y="1"/>
                </a:cubicBezTo>
                <a:close/>
              </a:path>
            </a:pathLst>
          </a:custGeom>
          <a:solidFill>
            <a:srgbClr val="96C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459341" y="3814432"/>
            <a:ext cx="169939" cy="755693"/>
          </a:xfrm>
          <a:custGeom>
            <a:rect b="b" l="l" r="r" t="t"/>
            <a:pathLst>
              <a:path extrusionOk="0" h="20738" w="5258">
                <a:moveTo>
                  <a:pt x="4357" y="0"/>
                </a:moveTo>
                <a:cubicBezTo>
                  <a:pt x="3830" y="0"/>
                  <a:pt x="2976" y="59"/>
                  <a:pt x="1654" y="59"/>
                </a:cubicBezTo>
                <a:cubicBezTo>
                  <a:pt x="1210" y="59"/>
                  <a:pt x="714" y="52"/>
                  <a:pt x="159" y="34"/>
                </a:cubicBezTo>
                <a:cubicBezTo>
                  <a:pt x="0" y="34"/>
                  <a:pt x="32" y="20682"/>
                  <a:pt x="32" y="20682"/>
                </a:cubicBezTo>
                <a:cubicBezTo>
                  <a:pt x="32" y="20682"/>
                  <a:pt x="1251" y="20738"/>
                  <a:pt x="2479" y="20738"/>
                </a:cubicBezTo>
                <a:cubicBezTo>
                  <a:pt x="3706" y="20738"/>
                  <a:pt x="4941" y="20682"/>
                  <a:pt x="4973" y="20461"/>
                </a:cubicBezTo>
                <a:cubicBezTo>
                  <a:pt x="5258" y="18814"/>
                  <a:pt x="5099" y="17737"/>
                  <a:pt x="5099" y="16059"/>
                </a:cubicBezTo>
                <a:cubicBezTo>
                  <a:pt x="5131" y="14349"/>
                  <a:pt x="5099" y="12607"/>
                  <a:pt x="5099" y="10897"/>
                </a:cubicBezTo>
                <a:cubicBezTo>
                  <a:pt x="5036" y="7382"/>
                  <a:pt x="5004" y="3866"/>
                  <a:pt x="5099" y="351"/>
                </a:cubicBezTo>
                <a:cubicBezTo>
                  <a:pt x="5113" y="68"/>
                  <a:pt x="4925" y="0"/>
                  <a:pt x="4357" y="0"/>
                </a:cubicBezTo>
                <a:close/>
              </a:path>
            </a:pathLst>
          </a:custGeom>
          <a:solidFill>
            <a:srgbClr val="96C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4645726" y="1258725"/>
            <a:ext cx="4061460" cy="808713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cubicBezTo>
                  <a:pt x="4530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2"/>
                  <a:pt x="123384" y="1636"/>
                </a:cubicBezTo>
                <a:cubicBezTo>
                  <a:pt x="123542" y="4644"/>
                  <a:pt x="123764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900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2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3" y="7178"/>
                  <a:pt x="64" y="8888"/>
                  <a:pt x="96" y="10630"/>
                </a:cubicBezTo>
                <a:cubicBezTo>
                  <a:pt x="128" y="14145"/>
                  <a:pt x="191" y="17660"/>
                  <a:pt x="64" y="21176"/>
                </a:cubicBezTo>
                <a:cubicBezTo>
                  <a:pt x="41" y="21649"/>
                  <a:pt x="353" y="21893"/>
                  <a:pt x="672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4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7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5" y="21835"/>
                  <a:pt x="76287" y="21833"/>
                  <a:pt x="78841" y="21833"/>
                </a:cubicBezTo>
                <a:cubicBezTo>
                  <a:pt x="91171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8" y="21991"/>
                  <a:pt x="124769" y="22065"/>
                  <a:pt x="124951" y="22065"/>
                </a:cubicBezTo>
                <a:cubicBezTo>
                  <a:pt x="125266" y="22065"/>
                  <a:pt x="125580" y="21840"/>
                  <a:pt x="125601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10" y="1047"/>
                  <a:pt x="124317" y="208"/>
                  <a:pt x="123647" y="208"/>
                </a:cubicBezTo>
                <a:cubicBezTo>
                  <a:pt x="123623" y="208"/>
                  <a:pt x="123599" y="209"/>
                  <a:pt x="123574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5" y="306"/>
                </a:cubicBezTo>
                <a:cubicBezTo>
                  <a:pt x="45066" y="306"/>
                  <a:pt x="11497" y="306"/>
                  <a:pt x="8837" y="274"/>
                </a:cubicBezTo>
                <a:cubicBezTo>
                  <a:pt x="7008" y="251"/>
                  <a:pt x="5146" y="162"/>
                  <a:pt x="3298" y="162"/>
                </a:cubicBezTo>
                <a:cubicBezTo>
                  <a:pt x="2587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577256" y="1288497"/>
            <a:ext cx="1117723" cy="763819"/>
          </a:xfrm>
          <a:custGeom>
            <a:rect b="b" l="l" r="r" t="t"/>
            <a:pathLst>
              <a:path extrusionOk="0" h="20961" w="34583">
                <a:moveTo>
                  <a:pt x="13605" y="0"/>
                </a:moveTo>
                <a:cubicBezTo>
                  <a:pt x="6572" y="0"/>
                  <a:pt x="313" y="55"/>
                  <a:pt x="285" y="249"/>
                </a:cubicBezTo>
                <a:cubicBezTo>
                  <a:pt x="0" y="1896"/>
                  <a:pt x="190" y="2972"/>
                  <a:pt x="159" y="4651"/>
                </a:cubicBezTo>
                <a:cubicBezTo>
                  <a:pt x="159" y="6361"/>
                  <a:pt x="159" y="8071"/>
                  <a:pt x="190" y="9781"/>
                </a:cubicBezTo>
                <a:cubicBezTo>
                  <a:pt x="254" y="13328"/>
                  <a:pt x="285" y="16843"/>
                  <a:pt x="159" y="20359"/>
                </a:cubicBezTo>
                <a:cubicBezTo>
                  <a:pt x="159" y="20960"/>
                  <a:pt x="30403" y="20707"/>
                  <a:pt x="34424" y="20834"/>
                </a:cubicBezTo>
                <a:cubicBezTo>
                  <a:pt x="34583" y="20834"/>
                  <a:pt x="32968" y="91"/>
                  <a:pt x="32968" y="91"/>
                </a:cubicBezTo>
                <a:cubicBezTo>
                  <a:pt x="32968" y="91"/>
                  <a:pt x="22647" y="0"/>
                  <a:pt x="13605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4668254" y="1287550"/>
            <a:ext cx="169939" cy="755693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60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332" y="20737"/>
                  <a:pt x="2598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4645726" y="2522385"/>
            <a:ext cx="4061460" cy="810899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cubicBezTo>
                  <a:pt x="4530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3"/>
                  <a:pt x="123384" y="1636"/>
                </a:cubicBezTo>
                <a:cubicBezTo>
                  <a:pt x="123542" y="4645"/>
                  <a:pt x="123764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900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2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3" y="7178"/>
                  <a:pt x="64" y="8889"/>
                  <a:pt x="96" y="10599"/>
                </a:cubicBezTo>
                <a:cubicBezTo>
                  <a:pt x="128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40" y="22253"/>
                  <a:pt x="7792" y="22158"/>
                  <a:pt x="11180" y="22189"/>
                </a:cubicBezTo>
                <a:cubicBezTo>
                  <a:pt x="14695" y="22189"/>
                  <a:pt x="49151" y="22158"/>
                  <a:pt x="52667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8" y="22050"/>
                </a:cubicBezTo>
                <a:cubicBezTo>
                  <a:pt x="125264" y="22050"/>
                  <a:pt x="125580" y="21830"/>
                  <a:pt x="125601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80" y="204"/>
                </a:cubicBezTo>
                <a:cubicBezTo>
                  <a:pt x="123646" y="204"/>
                  <a:pt x="123610" y="206"/>
                  <a:pt x="123574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5" y="306"/>
                </a:cubicBezTo>
                <a:cubicBezTo>
                  <a:pt x="45066" y="306"/>
                  <a:pt x="11497" y="275"/>
                  <a:pt x="8837" y="243"/>
                </a:cubicBezTo>
                <a:cubicBezTo>
                  <a:pt x="7116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577256" y="2552157"/>
            <a:ext cx="1117723" cy="763819"/>
          </a:xfrm>
          <a:custGeom>
            <a:rect b="b" l="l" r="r" t="t"/>
            <a:pathLst>
              <a:path extrusionOk="0" h="20961" w="34583">
                <a:moveTo>
                  <a:pt x="13605" y="1"/>
                </a:moveTo>
                <a:cubicBezTo>
                  <a:pt x="6572" y="1"/>
                  <a:pt x="313" y="55"/>
                  <a:pt x="285" y="249"/>
                </a:cubicBezTo>
                <a:cubicBezTo>
                  <a:pt x="0" y="1896"/>
                  <a:pt x="190" y="2973"/>
                  <a:pt x="159" y="4651"/>
                </a:cubicBezTo>
                <a:cubicBezTo>
                  <a:pt x="159" y="6361"/>
                  <a:pt x="159" y="8072"/>
                  <a:pt x="190" y="9782"/>
                </a:cubicBezTo>
                <a:cubicBezTo>
                  <a:pt x="254" y="13297"/>
                  <a:pt x="285" y="16844"/>
                  <a:pt x="159" y="20359"/>
                </a:cubicBezTo>
                <a:cubicBezTo>
                  <a:pt x="159" y="20961"/>
                  <a:pt x="30403" y="20707"/>
                  <a:pt x="34424" y="20834"/>
                </a:cubicBezTo>
                <a:cubicBezTo>
                  <a:pt x="34583" y="20834"/>
                  <a:pt x="32968" y="91"/>
                  <a:pt x="32968" y="91"/>
                </a:cubicBezTo>
                <a:cubicBezTo>
                  <a:pt x="32968" y="91"/>
                  <a:pt x="22647" y="1"/>
                  <a:pt x="13605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4668254" y="2551210"/>
            <a:ext cx="169939" cy="755255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60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252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4645726" y="3785607"/>
            <a:ext cx="4061460" cy="808349"/>
          </a:xfrm>
          <a:custGeom>
            <a:rect b="b" l="l" r="r" t="t"/>
            <a:pathLst>
              <a:path extrusionOk="0" h="22183" w="125664">
                <a:moveTo>
                  <a:pt x="1268" y="920"/>
                </a:moveTo>
                <a:lnTo>
                  <a:pt x="1268" y="920"/>
                </a:lnTo>
                <a:cubicBezTo>
                  <a:pt x="4530" y="1300"/>
                  <a:pt x="7855" y="1205"/>
                  <a:pt x="11117" y="1269"/>
                </a:cubicBezTo>
                <a:cubicBezTo>
                  <a:pt x="14600" y="1332"/>
                  <a:pt x="49025" y="1332"/>
                  <a:pt x="52508" y="1332"/>
                </a:cubicBezTo>
                <a:cubicBezTo>
                  <a:pt x="54962" y="1308"/>
                  <a:pt x="57433" y="1247"/>
                  <a:pt x="59910" y="1247"/>
                </a:cubicBezTo>
                <a:cubicBezTo>
                  <a:pt x="60694" y="1247"/>
                  <a:pt x="61478" y="1254"/>
                  <a:pt x="62262" y="1269"/>
                </a:cubicBezTo>
                <a:cubicBezTo>
                  <a:pt x="65366" y="1332"/>
                  <a:pt x="68438" y="1522"/>
                  <a:pt x="71573" y="1680"/>
                </a:cubicBezTo>
                <a:cubicBezTo>
                  <a:pt x="74001" y="1801"/>
                  <a:pt x="87776" y="1912"/>
                  <a:pt x="100564" y="1912"/>
                </a:cubicBezTo>
                <a:cubicBezTo>
                  <a:pt x="111295" y="1912"/>
                  <a:pt x="121332" y="1834"/>
                  <a:pt x="123384" y="1617"/>
                </a:cubicBezTo>
                <a:cubicBezTo>
                  <a:pt x="123542" y="4657"/>
                  <a:pt x="123764" y="7793"/>
                  <a:pt x="123985" y="10801"/>
                </a:cubicBezTo>
                <a:cubicBezTo>
                  <a:pt x="124080" y="11783"/>
                  <a:pt x="124270" y="15076"/>
                  <a:pt x="124302" y="15330"/>
                </a:cubicBezTo>
                <a:cubicBezTo>
                  <a:pt x="124429" y="17135"/>
                  <a:pt x="124397" y="18908"/>
                  <a:pt x="124334" y="20713"/>
                </a:cubicBezTo>
                <a:cubicBezTo>
                  <a:pt x="124270" y="20682"/>
                  <a:pt x="124207" y="20682"/>
                  <a:pt x="124144" y="20682"/>
                </a:cubicBezTo>
                <a:cubicBezTo>
                  <a:pt x="120722" y="20566"/>
                  <a:pt x="113200" y="20522"/>
                  <a:pt x="103572" y="20522"/>
                </a:cubicBezTo>
                <a:cubicBezTo>
                  <a:pt x="73634" y="20522"/>
                  <a:pt x="23340" y="20951"/>
                  <a:pt x="12700" y="20998"/>
                </a:cubicBezTo>
                <a:cubicBezTo>
                  <a:pt x="10737" y="21030"/>
                  <a:pt x="8773" y="21030"/>
                  <a:pt x="6810" y="21030"/>
                </a:cubicBezTo>
                <a:cubicBezTo>
                  <a:pt x="5760" y="21030"/>
                  <a:pt x="4721" y="21009"/>
                  <a:pt x="3680" y="21009"/>
                </a:cubicBezTo>
                <a:cubicBezTo>
                  <a:pt x="2900" y="21009"/>
                  <a:pt x="2118" y="21021"/>
                  <a:pt x="1331" y="21062"/>
                </a:cubicBezTo>
                <a:cubicBezTo>
                  <a:pt x="1458" y="17673"/>
                  <a:pt x="1394" y="14285"/>
                  <a:pt x="1363" y="10896"/>
                </a:cubicBezTo>
                <a:cubicBezTo>
                  <a:pt x="1331" y="9186"/>
                  <a:pt x="1331" y="7444"/>
                  <a:pt x="1299" y="5734"/>
                </a:cubicBezTo>
                <a:cubicBezTo>
                  <a:pt x="1268" y="4151"/>
                  <a:pt x="1394" y="2504"/>
                  <a:pt x="1268" y="920"/>
                </a:cubicBezTo>
                <a:close/>
                <a:moveTo>
                  <a:pt x="749" y="0"/>
                </a:moveTo>
                <a:cubicBezTo>
                  <a:pt x="533" y="0"/>
                  <a:pt x="322" y="129"/>
                  <a:pt x="286" y="382"/>
                </a:cubicBezTo>
                <a:cubicBezTo>
                  <a:pt x="1" y="2029"/>
                  <a:pt x="64" y="3802"/>
                  <a:pt x="64" y="5481"/>
                </a:cubicBezTo>
                <a:cubicBezTo>
                  <a:pt x="33" y="7191"/>
                  <a:pt x="64" y="8901"/>
                  <a:pt x="96" y="10611"/>
                </a:cubicBezTo>
                <a:cubicBezTo>
                  <a:pt x="128" y="14126"/>
                  <a:pt x="191" y="17642"/>
                  <a:pt x="64" y="21188"/>
                </a:cubicBezTo>
                <a:cubicBezTo>
                  <a:pt x="40" y="21650"/>
                  <a:pt x="370" y="21888"/>
                  <a:pt x="696" y="21888"/>
                </a:cubicBezTo>
                <a:cubicBezTo>
                  <a:pt x="795" y="21888"/>
                  <a:pt x="894" y="21866"/>
                  <a:pt x="983" y="21822"/>
                </a:cubicBezTo>
                <a:cubicBezTo>
                  <a:pt x="3333" y="22132"/>
                  <a:pt x="5729" y="22179"/>
                  <a:pt x="8118" y="22179"/>
                </a:cubicBezTo>
                <a:cubicBezTo>
                  <a:pt x="9141" y="22179"/>
                  <a:pt x="10164" y="22170"/>
                  <a:pt x="11180" y="22170"/>
                </a:cubicBezTo>
                <a:cubicBezTo>
                  <a:pt x="12122" y="22179"/>
                  <a:pt x="15285" y="22183"/>
                  <a:pt x="19480" y="22183"/>
                </a:cubicBezTo>
                <a:cubicBezTo>
                  <a:pt x="30939" y="22183"/>
                  <a:pt x="50093" y="22153"/>
                  <a:pt x="52667" y="22107"/>
                </a:cubicBezTo>
                <a:cubicBezTo>
                  <a:pt x="59697" y="22012"/>
                  <a:pt x="66728" y="21854"/>
                  <a:pt x="73790" y="21822"/>
                </a:cubicBezTo>
                <a:cubicBezTo>
                  <a:pt x="77780" y="21822"/>
                  <a:pt x="120090" y="21854"/>
                  <a:pt x="124080" y="21980"/>
                </a:cubicBezTo>
                <a:cubicBezTo>
                  <a:pt x="124239" y="21980"/>
                  <a:pt x="124365" y="21949"/>
                  <a:pt x="124460" y="21854"/>
                </a:cubicBezTo>
                <a:cubicBezTo>
                  <a:pt x="124587" y="21991"/>
                  <a:pt x="124767" y="22063"/>
                  <a:pt x="124948" y="22063"/>
                </a:cubicBezTo>
                <a:cubicBezTo>
                  <a:pt x="125264" y="22063"/>
                  <a:pt x="125580" y="21843"/>
                  <a:pt x="125601" y="21378"/>
                </a:cubicBezTo>
                <a:cubicBezTo>
                  <a:pt x="125664" y="19510"/>
                  <a:pt x="124492" y="4277"/>
                  <a:pt x="124112" y="1427"/>
                </a:cubicBezTo>
                <a:cubicBezTo>
                  <a:pt x="124503" y="1036"/>
                  <a:pt x="124323" y="217"/>
                  <a:pt x="123680" y="217"/>
                </a:cubicBezTo>
                <a:cubicBezTo>
                  <a:pt x="123646" y="217"/>
                  <a:pt x="123610" y="219"/>
                  <a:pt x="123574" y="224"/>
                </a:cubicBezTo>
                <a:cubicBezTo>
                  <a:pt x="121124" y="523"/>
                  <a:pt x="112169" y="625"/>
                  <a:pt x="102061" y="625"/>
                </a:cubicBezTo>
                <a:cubicBezTo>
                  <a:pt x="87605" y="625"/>
                  <a:pt x="70789" y="417"/>
                  <a:pt x="67266" y="287"/>
                </a:cubicBezTo>
                <a:cubicBezTo>
                  <a:pt x="65091" y="213"/>
                  <a:pt x="62917" y="188"/>
                  <a:pt x="60742" y="188"/>
                </a:cubicBezTo>
                <a:cubicBezTo>
                  <a:pt x="56393" y="188"/>
                  <a:pt x="52044" y="287"/>
                  <a:pt x="47695" y="287"/>
                </a:cubicBezTo>
                <a:cubicBezTo>
                  <a:pt x="45066" y="287"/>
                  <a:pt x="11497" y="287"/>
                  <a:pt x="8837" y="255"/>
                </a:cubicBezTo>
                <a:cubicBezTo>
                  <a:pt x="7122" y="234"/>
                  <a:pt x="5378" y="154"/>
                  <a:pt x="3644" y="154"/>
                </a:cubicBezTo>
                <a:cubicBezTo>
                  <a:pt x="2816" y="154"/>
                  <a:pt x="1991" y="173"/>
                  <a:pt x="1173" y="224"/>
                </a:cubicBezTo>
                <a:cubicBezTo>
                  <a:pt x="1077" y="74"/>
                  <a:pt x="912" y="0"/>
                  <a:pt x="749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577256" y="3815124"/>
            <a:ext cx="1117658" cy="758754"/>
          </a:xfrm>
          <a:custGeom>
            <a:rect b="b" l="l" r="r" t="t"/>
            <a:pathLst>
              <a:path extrusionOk="0" h="20822" w="34581">
                <a:moveTo>
                  <a:pt x="12373" y="1"/>
                </a:moveTo>
                <a:cubicBezTo>
                  <a:pt x="5857" y="1"/>
                  <a:pt x="311" y="54"/>
                  <a:pt x="285" y="237"/>
                </a:cubicBezTo>
                <a:cubicBezTo>
                  <a:pt x="0" y="1916"/>
                  <a:pt x="190" y="2992"/>
                  <a:pt x="159" y="4671"/>
                </a:cubicBezTo>
                <a:cubicBezTo>
                  <a:pt x="159" y="6381"/>
                  <a:pt x="159" y="8091"/>
                  <a:pt x="190" y="9801"/>
                </a:cubicBezTo>
                <a:cubicBezTo>
                  <a:pt x="254" y="13316"/>
                  <a:pt x="285" y="16832"/>
                  <a:pt x="159" y="20378"/>
                </a:cubicBezTo>
                <a:cubicBezTo>
                  <a:pt x="159" y="20757"/>
                  <a:pt x="12101" y="20785"/>
                  <a:pt x="21975" y="20785"/>
                </a:cubicBezTo>
                <a:cubicBezTo>
                  <a:pt x="23689" y="20785"/>
                  <a:pt x="25341" y="20784"/>
                  <a:pt x="26856" y="20784"/>
                </a:cubicBezTo>
                <a:cubicBezTo>
                  <a:pt x="30505" y="20784"/>
                  <a:pt x="33369" y="20789"/>
                  <a:pt x="34424" y="20822"/>
                </a:cubicBezTo>
                <a:cubicBezTo>
                  <a:pt x="34425" y="20822"/>
                  <a:pt x="34425" y="20822"/>
                  <a:pt x="34425" y="20822"/>
                </a:cubicBezTo>
                <a:cubicBezTo>
                  <a:pt x="34580" y="20822"/>
                  <a:pt x="32968" y="110"/>
                  <a:pt x="32968" y="110"/>
                </a:cubicBezTo>
                <a:cubicBezTo>
                  <a:pt x="32968" y="110"/>
                  <a:pt x="21681" y="1"/>
                  <a:pt x="12373" y="1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3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4668254" y="3814432"/>
            <a:ext cx="169939" cy="755693"/>
          </a:xfrm>
          <a:custGeom>
            <a:rect b="b" l="l" r="r" t="t"/>
            <a:pathLst>
              <a:path extrusionOk="0" h="20738" w="5258">
                <a:moveTo>
                  <a:pt x="4357" y="0"/>
                </a:moveTo>
                <a:cubicBezTo>
                  <a:pt x="3830" y="0"/>
                  <a:pt x="2977" y="59"/>
                  <a:pt x="1654" y="59"/>
                </a:cubicBezTo>
                <a:cubicBezTo>
                  <a:pt x="1210" y="59"/>
                  <a:pt x="714" y="52"/>
                  <a:pt x="159" y="34"/>
                </a:cubicBezTo>
                <a:cubicBezTo>
                  <a:pt x="1" y="34"/>
                  <a:pt x="32" y="20682"/>
                  <a:pt x="32" y="20682"/>
                </a:cubicBezTo>
                <a:cubicBezTo>
                  <a:pt x="32" y="20682"/>
                  <a:pt x="1252" y="20738"/>
                  <a:pt x="2479" y="20738"/>
                </a:cubicBezTo>
                <a:cubicBezTo>
                  <a:pt x="3706" y="20738"/>
                  <a:pt x="4941" y="20682"/>
                  <a:pt x="4973" y="20461"/>
                </a:cubicBezTo>
                <a:cubicBezTo>
                  <a:pt x="5258" y="18814"/>
                  <a:pt x="5099" y="17737"/>
                  <a:pt x="5099" y="16059"/>
                </a:cubicBezTo>
                <a:cubicBezTo>
                  <a:pt x="5131" y="14349"/>
                  <a:pt x="5099" y="12607"/>
                  <a:pt x="5099" y="10897"/>
                </a:cubicBezTo>
                <a:cubicBezTo>
                  <a:pt x="5036" y="7382"/>
                  <a:pt x="5004" y="3866"/>
                  <a:pt x="5099" y="351"/>
                </a:cubicBezTo>
                <a:cubicBezTo>
                  <a:pt x="5114" y="68"/>
                  <a:pt x="4925" y="0"/>
                  <a:pt x="4357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629275" y="1398350"/>
            <a:ext cx="2455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INTRODUCTION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829325" y="2650679"/>
            <a:ext cx="2311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PLAN</a:t>
            </a:r>
            <a:endParaRPr sz="2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829325" y="3909830"/>
            <a:ext cx="23502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SCHEDULE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4926825" y="1398350"/>
            <a:ext cx="2455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RESOURCES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501356" y="426796"/>
            <a:ext cx="23502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5032425" y="2650675"/>
            <a:ext cx="2022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                BUDGET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5032425" y="3909829"/>
            <a:ext cx="23706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750" y="259175"/>
            <a:ext cx="8463776" cy="46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819150" y="340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SURVEY</a:t>
            </a:r>
            <a:endParaRPr b="1">
              <a:solidFill>
                <a:srgbClr val="3C78D8"/>
              </a:solidFill>
            </a:endParaRPr>
          </a:p>
        </p:txBody>
      </p:sp>
      <p:pic>
        <p:nvPicPr>
          <p:cNvPr descr="Forms response chart. Question title: Do you sometimes regret of buying an electronic gadget for a higher price ?. Number of responses: 73 responses." id="178" name="Google Shape;178;p17" title="Do you sometimes regret of buying an electronic gadget for a higher price 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25" y="1003475"/>
            <a:ext cx="7688950" cy="33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5345450" y="1950100"/>
            <a:ext cx="95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819150" y="35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SURVEY</a:t>
            </a:r>
            <a:endParaRPr b="1">
              <a:solidFill>
                <a:srgbClr val="3C78D8"/>
              </a:solidFill>
            </a:endParaRPr>
          </a:p>
        </p:txBody>
      </p:sp>
      <p:pic>
        <p:nvPicPr>
          <p:cNvPr descr="Forms response chart. Question title: Do you prefer comparing prices of gadgets across different stores for your convenience?. Number of responses: 73 responses." id="185" name="Google Shape;185;p18" title="Do you prefer comparing prices of gadgets across different stores for your convenience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50" y="1005000"/>
            <a:ext cx="7566126" cy="35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00" y="252700"/>
            <a:ext cx="8473725" cy="4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0" y="244225"/>
            <a:ext cx="8481600" cy="46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285650" y="284725"/>
            <a:ext cx="75057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A86E8"/>
                </a:solidFill>
              </a:rPr>
              <a:t>Plan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285650" y="896925"/>
            <a:ext cx="5641500" cy="3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Project Initialization :</a:t>
            </a:r>
            <a:r>
              <a:rPr lang="en-GB" sz="2400">
                <a:solidFill>
                  <a:srgbClr val="000000"/>
                </a:solidFill>
              </a:rPr>
              <a:t> Team assembly, define roles.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Data Collection and Preprocessing :</a:t>
            </a:r>
            <a:r>
              <a:rPr lang="en-GB" sz="2400">
                <a:solidFill>
                  <a:srgbClr val="000000"/>
                </a:solidFill>
              </a:rPr>
              <a:t> Acquire data, clean data, extract features.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Model Development :</a:t>
            </a:r>
            <a:r>
              <a:rPr lang="en-GB" sz="2400">
                <a:solidFill>
                  <a:srgbClr val="000000"/>
                </a:solidFill>
              </a:rPr>
              <a:t> Choose ML algorithms, implement forecasting, train , evaluate.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Web App Development :</a:t>
            </a:r>
            <a:r>
              <a:rPr lang="en-GB" sz="2400">
                <a:solidFill>
                  <a:srgbClr val="000000"/>
                </a:solidFill>
              </a:rPr>
              <a:t> Design user interface, develop backend systems, integrate 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2400">
                <a:solidFill>
                  <a:srgbClr val="000000"/>
                </a:solidFill>
              </a:rPr>
              <a:t>Real-time Updates :</a:t>
            </a:r>
            <a:r>
              <a:rPr lang="en-GB" sz="2400">
                <a:solidFill>
                  <a:srgbClr val="000000"/>
                </a:solidFill>
              </a:rPr>
              <a:t> Implement data pipeline, create notification system.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400" y="212950"/>
            <a:ext cx="3064225" cy="47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